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70" r:id="rId5"/>
    <p:sldId id="260" r:id="rId6"/>
    <p:sldId id="272" r:id="rId7"/>
    <p:sldId id="273" r:id="rId8"/>
    <p:sldId id="274" r:id="rId9"/>
    <p:sldId id="266" r:id="rId10"/>
    <p:sldId id="268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杰 夏" initials="康杰" lastIdx="1" clrIdx="0">
    <p:extLst>
      <p:ext uri="{19B8F6BF-5375-455C-9EA6-DF929625EA0E}">
        <p15:presenceInfo xmlns:p15="http://schemas.microsoft.com/office/powerpoint/2012/main" userId="4a864a5ea298609d" providerId="Windows Live"/>
      </p:ext>
    </p:extLst>
  </p:cmAuthor>
  <p:cmAuthor id="2" name="foo" initials="f" lastIdx="1" clrIdx="1">
    <p:extLst>
      <p:ext uri="{19B8F6BF-5375-455C-9EA6-DF929625EA0E}">
        <p15:presenceInfo xmlns:p15="http://schemas.microsoft.com/office/powerpoint/2012/main" userId="088dd70c20cf22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112" y="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20108;&#19979;\CS181&#20154;&#24037;&#26234;&#33021;I\Project\Comparis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20108;&#19979;\CS181&#20154;&#24037;&#26234;&#33021;I\Project\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20108;&#19979;\CS181&#20154;&#24037;&#26234;&#33021;I\Project\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22823;&#20108;&#19979;\CS181&#20154;&#24037;&#26234;&#33021;I\Project\Compariso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20108;&#19979;\CS181&#20154;&#24037;&#26234;&#33021;I\Project\Comparis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oo\Documents\tencent%20files\643814531\filerecv\Comparis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oo\Documents\tencent%20files\643814531\filerecv\Comparis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oo\Documents\tencent%20files\643814531\filerecv\Comparis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[Comparison.xlsx]sellerAgent|winRate!数据透视表69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Win Rate</a:t>
            </a:r>
          </a:p>
        </c:rich>
      </c:tx>
      <c:layout>
        <c:manualLayout>
          <c:xMode val="edge"/>
          <c:yMode val="edge"/>
          <c:x val="0.53716679691169134"/>
          <c:y val="5.7148985605505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'sellerAgent|winRate'!$C$3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'sellerAgent|winRate'!$A$4:$B$11</c:f>
              <c:multiLvlStrCache>
                <c:ptCount val="8"/>
                <c:lvl>
                  <c:pt idx="0">
                    <c:v>GreedySellerHigh</c:v>
                  </c:pt>
                  <c:pt idx="1">
                    <c:v>GreedySellerLow</c:v>
                  </c:pt>
                  <c:pt idx="2">
                    <c:v>GreedySellerSuperLow</c:v>
                  </c:pt>
                  <c:pt idx="3">
                    <c:v>RandomSeller</c:v>
                  </c:pt>
                  <c:pt idx="4">
                    <c:v>GreedySellerHigh</c:v>
                  </c:pt>
                  <c:pt idx="5">
                    <c:v>GreedySellerLow</c:v>
                  </c:pt>
                  <c:pt idx="6">
                    <c:v>GreedySellerSuperLow</c:v>
                  </c:pt>
                  <c:pt idx="7">
                    <c:v>RandomSeller</c:v>
                  </c:pt>
                </c:lvl>
                <c:lvl>
                  <c:pt idx="0">
                    <c:v>AlphaBetaAgent</c:v>
                  </c:pt>
                  <c:pt idx="4">
                    <c:v>ExpectimaxAgent</c:v>
                  </c:pt>
                </c:lvl>
              </c:multiLvlStrCache>
            </c:multiLvlStrRef>
          </c:cat>
          <c:val>
            <c:numRef>
              <c:f>'sellerAgent|winRate'!$C$4:$C$11</c:f>
              <c:numCache>
                <c:formatCode>General</c:formatCode>
                <c:ptCount val="8"/>
                <c:pt idx="0">
                  <c:v>0.85333333333333339</c:v>
                </c:pt>
                <c:pt idx="1">
                  <c:v>0.48833333333333329</c:v>
                </c:pt>
                <c:pt idx="2">
                  <c:v>0.42461538461538456</c:v>
                </c:pt>
                <c:pt idx="3">
                  <c:v>0.99333333333333351</c:v>
                </c:pt>
                <c:pt idx="4">
                  <c:v>0.89</c:v>
                </c:pt>
                <c:pt idx="5">
                  <c:v>0.56833333333333336</c:v>
                </c:pt>
                <c:pt idx="6">
                  <c:v>0.69499999999999995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B-4A24-A6A6-CCB019E98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3178175"/>
        <c:axId val="823198815"/>
      </c:barChart>
      <c:catAx>
        <c:axId val="8231781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98815"/>
        <c:crosses val="autoZero"/>
        <c:auto val="1"/>
        <c:lblAlgn val="ctr"/>
        <c:lblOffset val="100"/>
        <c:noMultiLvlLbl val="0"/>
      </c:catAx>
      <c:valAx>
        <c:axId val="823198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78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[Comparison.xlsx]sellerAgent|avgScore!数据透视表99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Average Score</a:t>
            </a:r>
          </a:p>
        </c:rich>
      </c:tx>
      <c:layout>
        <c:manualLayout>
          <c:xMode val="edge"/>
          <c:yMode val="edge"/>
          <c:x val="0.50094329133756632"/>
          <c:y val="2.91985011436079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'sellerAgent|avgScore'!$C$3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'sellerAgent|avgScore'!$A$4:$B$11</c:f>
              <c:multiLvlStrCache>
                <c:ptCount val="8"/>
                <c:lvl>
                  <c:pt idx="0">
                    <c:v>GreedySellerHigh</c:v>
                  </c:pt>
                  <c:pt idx="1">
                    <c:v>GreedySellerLow</c:v>
                  </c:pt>
                  <c:pt idx="2">
                    <c:v>GreedySellerSuperLow</c:v>
                  </c:pt>
                  <c:pt idx="3">
                    <c:v>RandomSeller</c:v>
                  </c:pt>
                  <c:pt idx="4">
                    <c:v>GreedySellerHigh</c:v>
                  </c:pt>
                  <c:pt idx="5">
                    <c:v>GreedySellerLow</c:v>
                  </c:pt>
                  <c:pt idx="6">
                    <c:v>GreedySellerSuperLow</c:v>
                  </c:pt>
                  <c:pt idx="7">
                    <c:v>RandomSeller</c:v>
                  </c:pt>
                </c:lvl>
                <c:lvl>
                  <c:pt idx="0">
                    <c:v>AlphaBetaAgent</c:v>
                  </c:pt>
                  <c:pt idx="4">
                    <c:v>ExpectimaxAgent</c:v>
                  </c:pt>
                </c:lvl>
              </c:multiLvlStrCache>
            </c:multiLvlStrRef>
          </c:cat>
          <c:val>
            <c:numRef>
              <c:f>'sellerAgent|avgScore'!$C$4:$C$11</c:f>
              <c:numCache>
                <c:formatCode>General</c:formatCode>
                <c:ptCount val="8"/>
                <c:pt idx="0">
                  <c:v>1417.0400000000002</c:v>
                </c:pt>
                <c:pt idx="1">
                  <c:v>67</c:v>
                </c:pt>
                <c:pt idx="2">
                  <c:v>33.92</c:v>
                </c:pt>
                <c:pt idx="3">
                  <c:v>171.52</c:v>
                </c:pt>
                <c:pt idx="4">
                  <c:v>973.43999999999994</c:v>
                </c:pt>
                <c:pt idx="5">
                  <c:v>69.84</c:v>
                </c:pt>
                <c:pt idx="6">
                  <c:v>42.9</c:v>
                </c:pt>
                <c:pt idx="7">
                  <c:v>188.92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4F-4EF3-8A5E-E70589E00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0661663"/>
        <c:axId val="730668863"/>
      </c:barChart>
      <c:catAx>
        <c:axId val="730661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668863"/>
        <c:crosses val="autoZero"/>
        <c:auto val="1"/>
        <c:lblAlgn val="ctr"/>
        <c:lblOffset val="100"/>
        <c:noMultiLvlLbl val="0"/>
      </c:catAx>
      <c:valAx>
        <c:axId val="730668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661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[Comparison.xlsx]depth|avgScore!数据透视表84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Average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'depth|avgScore'!$C$3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'depth|avgScore'!$A$4:$B$9</c:f>
              <c:multiLvlStrCache>
                <c:ptCount val="6"/>
                <c:lvl>
                  <c:pt idx="0">
                    <c:v>3</c:v>
                  </c:pt>
                  <c:pt idx="1">
                    <c:v>2</c:v>
                  </c:pt>
                  <c:pt idx="2">
                    <c:v>1</c:v>
                  </c:pt>
                  <c:pt idx="3">
                    <c:v>3</c:v>
                  </c:pt>
                  <c:pt idx="4">
                    <c:v>2</c:v>
                  </c:pt>
                  <c:pt idx="5">
                    <c:v>1</c:v>
                  </c:pt>
                </c:lvl>
                <c:lvl>
                  <c:pt idx="0">
                    <c:v>AlphaBetaAgent</c:v>
                  </c:pt>
                  <c:pt idx="3">
                    <c:v>ExpectimaxAgent</c:v>
                  </c:pt>
                </c:lvl>
              </c:multiLvlStrCache>
            </c:multiLvlStrRef>
          </c:cat>
          <c:val>
            <c:numRef>
              <c:f>'depth|avgScore'!$C$4:$C$9</c:f>
              <c:numCache>
                <c:formatCode>General</c:formatCode>
                <c:ptCount val="6"/>
                <c:pt idx="0">
                  <c:v>505.47999999999996</c:v>
                </c:pt>
                <c:pt idx="1">
                  <c:v>525.70000000000005</c:v>
                </c:pt>
                <c:pt idx="2">
                  <c:v>658.30000000000007</c:v>
                </c:pt>
                <c:pt idx="3">
                  <c:v>285.36000000000007</c:v>
                </c:pt>
                <c:pt idx="4">
                  <c:v>348.7000000000001</c:v>
                </c:pt>
                <c:pt idx="5">
                  <c:v>641.04000000000008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E3-4718-A57B-6794A4E0E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3189215"/>
        <c:axId val="823193535"/>
      </c:barChart>
      <c:catAx>
        <c:axId val="8231892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93535"/>
        <c:crosses val="autoZero"/>
        <c:auto val="1"/>
        <c:lblAlgn val="ctr"/>
        <c:lblOffset val="100"/>
        <c:noMultiLvlLbl val="0"/>
      </c:catAx>
      <c:valAx>
        <c:axId val="8231935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89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[Comparison.xlsx]depth|winRate!数据透视表54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Win Rate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'depth|winRate'!$C$3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'depth|winRate'!$A$4:$B$9</c:f>
              <c:multiLvlStrCache>
                <c:ptCount val="6"/>
                <c:lvl>
                  <c:pt idx="0">
                    <c:v>3</c:v>
                  </c:pt>
                  <c:pt idx="1">
                    <c:v>2</c:v>
                  </c:pt>
                  <c:pt idx="2">
                    <c:v>1</c:v>
                  </c:pt>
                  <c:pt idx="3">
                    <c:v>3</c:v>
                  </c:pt>
                  <c:pt idx="4">
                    <c:v>2</c:v>
                  </c:pt>
                  <c:pt idx="5">
                    <c:v>1</c:v>
                  </c:pt>
                </c:lvl>
                <c:lvl>
                  <c:pt idx="0">
                    <c:v>AlphaBetaAgent</c:v>
                  </c:pt>
                  <c:pt idx="3">
                    <c:v>ExpectimaxAgent</c:v>
                  </c:pt>
                </c:lvl>
              </c:multiLvlStrCache>
            </c:multiLvlStrRef>
          </c:cat>
          <c:val>
            <c:numRef>
              <c:f>'depth|winRate'!$C$4:$C$9</c:f>
              <c:numCache>
                <c:formatCode>General</c:formatCode>
                <c:ptCount val="6"/>
                <c:pt idx="0">
                  <c:v>0.78749999999999998</c:v>
                </c:pt>
                <c:pt idx="1">
                  <c:v>0.73499999999999988</c:v>
                </c:pt>
                <c:pt idx="2">
                  <c:v>0.57374999999999998</c:v>
                </c:pt>
                <c:pt idx="3">
                  <c:v>0.8</c:v>
                </c:pt>
                <c:pt idx="4">
                  <c:v>0.77875000000000005</c:v>
                </c:pt>
                <c:pt idx="5">
                  <c:v>0.78625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E3-435E-B04B-38E07C328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23178175"/>
        <c:axId val="823198815"/>
      </c:barChart>
      <c:catAx>
        <c:axId val="82317817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98815"/>
        <c:crosses val="autoZero"/>
        <c:auto val="1"/>
        <c:lblAlgn val="ctr"/>
        <c:lblOffset val="100"/>
        <c:noMultiLvlLbl val="0"/>
      </c:catAx>
      <c:valAx>
        <c:axId val="8231988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3178175"/>
        <c:crosses val="autoZero"/>
        <c:crossBetween val="between"/>
      </c:valAx>
    </c:plotArea>
    <c:plotVisOnly val="1"/>
    <c:dispBlanksAs val="gap"/>
    <c:showDLblsOverMax val="0"/>
  </c:chart>
  <c:spPr>
    <a:ln w="6350"/>
  </c:spPr>
  <c:txPr>
    <a:bodyPr/>
    <a:lstStyle/>
    <a:p>
      <a:pPr>
        <a:defRPr/>
      </a:pPr>
      <a:endParaRPr lang="zh-CN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[Comparison.xlsx]sellerAgent|avgScore!数据透视表99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400" b="0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Average Score</a:t>
            </a:r>
          </a:p>
        </c:rich>
      </c:tx>
      <c:layout>
        <c:manualLayout>
          <c:xMode val="edge"/>
          <c:yMode val="edge"/>
          <c:x val="0.50094329133756632"/>
          <c:y val="2.91985011436079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'sellerAgent|avgScore'!$C$3</c:f>
              <c:strCache>
                <c:ptCount val="1"/>
                <c:pt idx="0">
                  <c:v>汇总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'sellerAgent|avgScore'!$A$4:$B$11</c:f>
              <c:multiLvlStrCache>
                <c:ptCount val="8"/>
                <c:lvl>
                  <c:pt idx="0">
                    <c:v>GreedySellerHigh</c:v>
                  </c:pt>
                  <c:pt idx="1">
                    <c:v>GreedySellerLow</c:v>
                  </c:pt>
                  <c:pt idx="2">
                    <c:v>GreedySellerSuperLow</c:v>
                  </c:pt>
                  <c:pt idx="3">
                    <c:v>RandomSeller</c:v>
                  </c:pt>
                  <c:pt idx="4">
                    <c:v>GreedySellerHigh</c:v>
                  </c:pt>
                  <c:pt idx="5">
                    <c:v>GreedySellerLow</c:v>
                  </c:pt>
                  <c:pt idx="6">
                    <c:v>GreedySellerSuperLow</c:v>
                  </c:pt>
                  <c:pt idx="7">
                    <c:v>RandomSeller</c:v>
                  </c:pt>
                </c:lvl>
                <c:lvl>
                  <c:pt idx="0">
                    <c:v>AlphaBetaAgent</c:v>
                  </c:pt>
                  <c:pt idx="4">
                    <c:v>ExpectimaxAgent</c:v>
                  </c:pt>
                </c:lvl>
              </c:multiLvlStrCache>
            </c:multiLvlStrRef>
          </c:cat>
          <c:val>
            <c:numRef>
              <c:f>'sellerAgent|avgScore'!$C$4:$C$11</c:f>
              <c:numCache>
                <c:formatCode>General</c:formatCode>
                <c:ptCount val="8"/>
                <c:pt idx="0">
                  <c:v>1417.0400000000002</c:v>
                </c:pt>
                <c:pt idx="1">
                  <c:v>67</c:v>
                </c:pt>
                <c:pt idx="2">
                  <c:v>33.92</c:v>
                </c:pt>
                <c:pt idx="3">
                  <c:v>171.52</c:v>
                </c:pt>
                <c:pt idx="4">
                  <c:v>973.43999999999994</c:v>
                </c:pt>
                <c:pt idx="5">
                  <c:v>69.84</c:v>
                </c:pt>
                <c:pt idx="6">
                  <c:v>42.9</c:v>
                </c:pt>
                <c:pt idx="7">
                  <c:v>188.92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D5-44E1-B7F5-8BFE6F57C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0661663"/>
        <c:axId val="730668863"/>
      </c:barChart>
      <c:catAx>
        <c:axId val="730661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668863"/>
        <c:crosses val="autoZero"/>
        <c:auto val="1"/>
        <c:lblAlgn val="ctr"/>
        <c:lblOffset val="100"/>
        <c:noMultiLvlLbl val="0"/>
      </c:catAx>
      <c:valAx>
        <c:axId val="730668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0661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 err="1"/>
              <a:t>GreedySellerHigh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Sheet1!$C$21:$D$23</c15:sqref>
                  </c15:fullRef>
                  <c15:levelRef>
                    <c15:sqref>Sheet1!$D$21:$D$23</c15:sqref>
                  </c15:levelRef>
                </c:ext>
              </c:extLst>
              <c:f>Sheet1!$D$21:$D$23</c:f>
              <c:strCache>
                <c:ptCount val="3"/>
                <c:pt idx="0">
                  <c:v>RandomSeller</c:v>
                </c:pt>
                <c:pt idx="1">
                  <c:v>neuralPredictSeller</c:v>
                </c:pt>
                <c:pt idx="2">
                  <c:v>ApproximateQAgent</c:v>
                </c:pt>
              </c:strCache>
            </c:strRef>
          </c:cat>
          <c:val>
            <c:numRef>
              <c:f>Sheet1!$E$21:$E$23</c:f>
              <c:numCache>
                <c:formatCode>General</c:formatCode>
                <c:ptCount val="3"/>
                <c:pt idx="0">
                  <c:v>185.16</c:v>
                </c:pt>
                <c:pt idx="1">
                  <c:v>205.6</c:v>
                </c:pt>
                <c:pt idx="2">
                  <c:v>121.56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F-4676-A1E7-9301BB222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0266687"/>
        <c:axId val="247802863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277087"/>
        <c:axId val="247796623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ullRef>
                          <c15:sqref>Sheet1!$C$21:$D$23</c15:sqref>
                        </c15:fullRef>
                        <c15:levelRef>
                          <c15:sqref>Sheet1!$D$21:$D$23</c15:sqref>
                        </c15:levelRef>
                        <c15:formulaRef>
                          <c15:sqref>Sheet1!$D$21:$D$23</c15:sqref>
                        </c15:formulaRef>
                      </c:ext>
                    </c:extLst>
                    <c:strCache>
                      <c:ptCount val="3"/>
                      <c:pt idx="0">
                        <c:v>RandomSeller</c:v>
                      </c:pt>
                      <c:pt idx="1">
                        <c:v>neuralPredictSeller</c:v>
                      </c:pt>
                      <c:pt idx="2">
                        <c:v>ApproximateQAgent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Sheet1!$F$21:$F$23</c15:sqref>
                        </c15:formulaRef>
                      </c:ext>
                    </c:extLst>
                    <c:numCache>
                      <c:formatCode>0%</c:formatCode>
                      <c:ptCount val="3"/>
                      <c:pt idx="0">
                        <c:v>1</c:v>
                      </c:pt>
                      <c:pt idx="1">
                        <c:v>1</c:v>
                      </c:pt>
                      <c:pt idx="2">
                        <c:v>0.62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CCBF-4676-A1E7-9301BB222EB7}"/>
                  </c:ext>
                </c:extLst>
              </c15:ser>
            </c15:filteredLineSeries>
          </c:ext>
        </c:extLst>
      </c:lineChart>
      <c:catAx>
        <c:axId val="25026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47802863"/>
        <c:crosses val="autoZero"/>
        <c:auto val="1"/>
        <c:lblAlgn val="ctr"/>
        <c:lblOffset val="100"/>
        <c:noMultiLvlLbl val="0"/>
      </c:catAx>
      <c:valAx>
        <c:axId val="247802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266687"/>
        <c:crosses val="autoZero"/>
        <c:crossBetween val="between"/>
      </c:valAx>
      <c:valAx>
        <c:axId val="247796623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0277087"/>
        <c:crosses val="max"/>
        <c:crossBetween val="between"/>
      </c:valAx>
      <c:catAx>
        <c:axId val="2502770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7796623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 err="1"/>
              <a:t>GreedySellerLow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Sheet1!$C$24:$D$26</c15:sqref>
                  </c15:fullRef>
                  <c15:levelRef>
                    <c15:sqref>Sheet1!$D$24:$D$26</c15:sqref>
                  </c15:levelRef>
                </c:ext>
              </c:extLst>
              <c:f>Sheet1!$D$24:$D$26</c:f>
              <c:strCache>
                <c:ptCount val="3"/>
                <c:pt idx="0">
                  <c:v>RandomSeller</c:v>
                </c:pt>
                <c:pt idx="1">
                  <c:v>neuralPredictSeller</c:v>
                </c:pt>
                <c:pt idx="2">
                  <c:v>ApproximateQAgent</c:v>
                </c:pt>
              </c:strCache>
            </c:strRef>
          </c:cat>
          <c:val>
            <c:numRef>
              <c:f>Sheet1!$E$24:$E$26</c:f>
              <c:numCache>
                <c:formatCode>General</c:formatCode>
                <c:ptCount val="3"/>
                <c:pt idx="0">
                  <c:v>20.7</c:v>
                </c:pt>
                <c:pt idx="1">
                  <c:v>38.72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0-4D3A-BF1F-E0670ACE0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089743"/>
        <c:axId val="2785951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8090143"/>
        <c:axId val="2783039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ullRef>
                          <c15:sqref>Sheet1!$C$24:$D$26</c15:sqref>
                        </c15:fullRef>
                        <c15:levelRef>
                          <c15:sqref>Sheet1!$D$24:$D$26</c15:sqref>
                        </c15:levelRef>
                        <c15:formulaRef>
                          <c15:sqref>Sheet1!$D$24:$D$26</c15:sqref>
                        </c15:formulaRef>
                      </c:ext>
                    </c:extLst>
                    <c:strCache>
                      <c:ptCount val="3"/>
                      <c:pt idx="0">
                        <c:v>RandomSeller</c:v>
                      </c:pt>
                      <c:pt idx="1">
                        <c:v>neuralPredictSeller</c:v>
                      </c:pt>
                      <c:pt idx="2">
                        <c:v>ApproximateQAgent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Sheet1!$F$24:$F$26</c15:sqref>
                        </c15:formulaRef>
                      </c:ext>
                    </c:extLst>
                    <c:numCache>
                      <c:formatCode>0%</c:formatCode>
                      <c:ptCount val="3"/>
                      <c:pt idx="0">
                        <c:v>1</c:v>
                      </c:pt>
                      <c:pt idx="1">
                        <c:v>1</c:v>
                      </c:pt>
                      <c:pt idx="2">
                        <c:v>0.36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E980-4D3A-BF1F-E0670ACE0037}"/>
                  </c:ext>
                </c:extLst>
              </c15:ser>
            </c15:filteredLineSeries>
          </c:ext>
        </c:extLst>
      </c:lineChart>
      <c:catAx>
        <c:axId val="458089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785951"/>
        <c:crosses val="autoZero"/>
        <c:auto val="1"/>
        <c:lblAlgn val="ctr"/>
        <c:lblOffset val="100"/>
        <c:noMultiLvlLbl val="0"/>
      </c:catAx>
      <c:valAx>
        <c:axId val="278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8089743"/>
        <c:crosses val="autoZero"/>
        <c:crossBetween val="between"/>
      </c:valAx>
      <c:valAx>
        <c:axId val="2783039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8090143"/>
        <c:crosses val="max"/>
        <c:crossBetween val="between"/>
      </c:valAx>
      <c:catAx>
        <c:axId val="458090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303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b="1" dirty="0" err="1"/>
              <a:t>GreedySellerSuperLow</a:t>
            </a:r>
            <a:endParaRPr lang="zh-CN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Sheet1!$C$27:$D$29</c15:sqref>
                  </c15:fullRef>
                  <c15:levelRef>
                    <c15:sqref>Sheet1!$D$27:$D$29</c15:sqref>
                  </c15:levelRef>
                </c:ext>
              </c:extLst>
              <c:f>Sheet1!$D$27:$D$29</c:f>
              <c:strCache>
                <c:ptCount val="3"/>
                <c:pt idx="0">
                  <c:v>RandomSeller</c:v>
                </c:pt>
                <c:pt idx="1">
                  <c:v>neuralPredictSeller</c:v>
                </c:pt>
                <c:pt idx="2">
                  <c:v>ApproximateQAgent</c:v>
                </c:pt>
              </c:strCache>
            </c:strRef>
          </c:cat>
          <c:val>
            <c:numRef>
              <c:f>Sheet1!$E$27:$E$29</c:f>
              <c:numCache>
                <c:formatCode>General</c:formatCode>
                <c:ptCount val="3"/>
                <c:pt idx="0">
                  <c:v>8.48</c:v>
                </c:pt>
                <c:pt idx="1">
                  <c:v>21.12</c:v>
                </c:pt>
                <c:pt idx="2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0B-46C2-BE56-5E34899D40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5864079"/>
        <c:axId val="11024703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5865279"/>
        <c:axId val="11017631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ullRef>
                          <c15:sqref>Sheet1!$C$27:$D$29</c15:sqref>
                        </c15:fullRef>
                        <c15:levelRef>
                          <c15:sqref>Sheet1!$D$27:$D$29</c15:sqref>
                        </c15:levelRef>
                        <c15:formulaRef>
                          <c15:sqref>Sheet1!$D$27:$D$29</c15:sqref>
                        </c15:formulaRef>
                      </c:ext>
                    </c:extLst>
                    <c:strCache>
                      <c:ptCount val="3"/>
                      <c:pt idx="0">
                        <c:v>RandomSeller</c:v>
                      </c:pt>
                      <c:pt idx="1">
                        <c:v>neuralPredictSeller</c:v>
                      </c:pt>
                      <c:pt idx="2">
                        <c:v>ApproximateQAgent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Sheet1!$F$27:$F$29</c15:sqref>
                        </c15:formulaRef>
                      </c:ext>
                    </c:extLst>
                    <c:numCache>
                      <c:formatCode>0%</c:formatCode>
                      <c:ptCount val="3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790B-46C2-BE56-5E34899D400B}"/>
                  </c:ext>
                </c:extLst>
              </c15:ser>
            </c15:filteredLineSeries>
          </c:ext>
        </c:extLst>
      </c:lineChart>
      <c:catAx>
        <c:axId val="675864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024703"/>
        <c:crosses val="autoZero"/>
        <c:auto val="1"/>
        <c:lblAlgn val="ctr"/>
        <c:lblOffset val="100"/>
        <c:noMultiLvlLbl val="0"/>
      </c:catAx>
      <c:valAx>
        <c:axId val="11024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5864079"/>
        <c:crosses val="autoZero"/>
        <c:crossBetween val="between"/>
      </c:valAx>
      <c:valAx>
        <c:axId val="11017631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75865279"/>
        <c:crosses val="max"/>
        <c:crossBetween val="between"/>
      </c:valAx>
      <c:catAx>
        <c:axId val="67586527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176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2T02:10:00.05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400B51-F57A-DDFA-93DF-78BBF78B5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C551D6-6E9B-ADA2-DD03-FB5F94549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93E54-BA17-2E59-609D-60C53D166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20F56-F01C-D78C-621C-7312F0A4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101E7-3A2B-F1D4-E4CF-43E8A401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96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36E1F-A62E-ED63-C1AF-AAC9089D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14E3A7-33B6-1AB3-D302-E7A92AB1B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A5D7C7-9A21-3B01-BA66-9C7C2DD82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E0EE6-0296-4F6F-35A8-ECAEE773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E5C1A-8A5E-B6F4-2910-FFC76F63B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15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F255F6-1810-FC47-D420-945088D93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CA2FF4-AE69-743D-77B6-FDF1C31B5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2F8CBE-ED58-1FBE-7ABC-A4E78B543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5F664-523F-D5F1-D259-F91CD2A4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09DB3-9925-373E-7FCB-317EDE02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0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ECD1B-D2EF-4EAC-04FF-216B5C14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724007-5C6E-F7D5-A667-A3798C0E2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468E1-60A5-8481-2747-140288697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5EED5E-C13D-CDE6-7D08-DBF882AD9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F74A6E-6476-7072-56A1-AA08A0ED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42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99B62-9D3A-5DB8-0733-1DB2DAFE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212CE2-C89E-E882-B344-D72186B93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6E31B6-CE99-2684-00D2-C1A93AA66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936BCE-C96A-E0D8-D347-B986B89A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03DFC4-36DD-CBF8-842D-E15AB9C0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59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016C9-AB64-07DC-B0A0-5F8433EF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222F98-2D41-04B4-D740-832A7D5AA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CFEA61-19CB-6966-A9B9-AA81B37C2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7DDC17-2778-1231-BCB9-47EBA094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909054-AD2D-6ACF-C881-8252ED99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70F7B8-76B4-AC0E-3A96-819F18D2B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468EF-520B-8E5C-1F50-CA1674864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CDAE3C-738A-B161-3990-1DE416A4C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2FFA72-BC70-0820-7CD6-91826E29B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01DF12-C53E-DDFC-1BC0-863B4886D3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193AE19-3A46-8CBD-D736-2C548A8DD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A84D43-7934-5101-1763-F4E4CBFF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973569-AB7A-B716-E9F4-8C4AA87B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4D39911-9359-6521-BC17-F9E3D937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1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235DE-9840-D0D4-7E95-F864A59D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5AB3D1-E4C5-FF4E-655A-B52299E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9619F4-09A7-CDED-00D3-3EFF57E1B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136486-D80E-00C1-664F-38AD5E51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2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BBF886-99C1-2120-EA88-CAF4FC64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7DCCE7-1B9C-4204-4027-64E64E27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7F6DCA-F45B-6BA6-29E3-CAA703B5D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65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72FE4-F526-F630-ACF0-4CA79640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5FFEA4-4729-D363-2BD2-7E5EFD5F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F05B0B-9860-3645-9D39-2B4C2C935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146D6F-DDA8-43DD-0E1A-FAEAB6AA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7D426-BB8B-BD67-E548-4AD638B7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D21906-BB9D-4F96-6883-3A7DCF16E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671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C2E48-F903-A66A-4D24-7C9A4ACB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A05BFF-18DE-2ED4-7180-680B10F17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AAB92B-59D2-1517-36E2-C022AF3DD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5F564-8EF5-36A1-1C53-AFC1DDE4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6BE286-7410-40FB-A1A4-75697BAC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9E62B0-AEEA-BE49-816B-97122525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307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E309E5-17F6-7825-5446-8C55E3426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3B555-A498-0666-E888-1151E331B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978AB6-6FC7-8C68-4D81-CB2765784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9C99-AB14-4DEF-8DD9-88E5AA7F191E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2E033-99E8-8091-F16E-D7F968B78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D6DD2C-59DB-9799-3757-D31DA07EF2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4C734-046B-4A0F-8BC4-3164C1EA4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65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46799-5F0F-E748-3ECF-DFAA7401B6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Final Presentation﻿ PPT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1E93F-D752-D770-1FA7-FC343CA892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Team member: </a:t>
            </a:r>
            <a:r>
              <a:rPr lang="zh-CN" altLang="en-US" dirty="0"/>
              <a:t>任辉、夏康杰、黄磊</a:t>
            </a:r>
          </a:p>
        </p:txBody>
      </p:sp>
    </p:spTree>
    <p:extLst>
      <p:ext uri="{BB962C8B-B14F-4D97-AF65-F5344CB8AC3E}">
        <p14:creationId xmlns:p14="http://schemas.microsoft.com/office/powerpoint/2010/main" val="3080948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B229C1-9206-D96F-830A-126495BDB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00" y="1728922"/>
            <a:ext cx="3434511" cy="1263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19FACB-D55F-AAB1-F932-65DEAB014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33" y="1728275"/>
            <a:ext cx="3383562" cy="12305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C19C3AF-085D-6B6A-D33F-D4ACE7323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58" y="2994313"/>
            <a:ext cx="3438726" cy="12544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CE734F3-0F0A-E12D-B8B1-E1E19527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4" y="1728275"/>
            <a:ext cx="3442940" cy="126389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AF3FE0-02FB-692D-3BF4-BF9438D23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89" y="2958849"/>
            <a:ext cx="3438727" cy="126213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304CA5-EB61-622B-1B05-8E6B572B4D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27" y="4253078"/>
            <a:ext cx="3426084" cy="124318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0549F7-3B17-A341-7C4A-C6AF8BEE6A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8" y="2992166"/>
            <a:ext cx="3434512" cy="124872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D3EDBBA-5A74-1216-D653-31A3C1A3E3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89" y="4212551"/>
            <a:ext cx="3426084" cy="124948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AFA98F0-448D-244E-84E9-01278169C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46" y="5500557"/>
            <a:ext cx="3438726" cy="124527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DF17B9E-5A17-B47E-05F8-8C1BDF5D8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4" y="4243779"/>
            <a:ext cx="3434512" cy="124106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0B6834A2-CA50-40B3-8D85-6AB2C772F223}"/>
              </a:ext>
            </a:extLst>
          </p:cNvPr>
          <p:cNvSpPr txBox="1">
            <a:spLocks/>
          </p:cNvSpPr>
          <p:nvPr/>
        </p:nvSpPr>
        <p:spPr>
          <a:xfrm>
            <a:off x="698042" y="259761"/>
            <a:ext cx="10515600" cy="997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b="1"/>
              <a:t>不知道</a:t>
            </a:r>
            <a:r>
              <a:rPr lang="zh-CN" altLang="en-US" sz="3600"/>
              <a:t>对手策略</a:t>
            </a:r>
            <a:br>
              <a:rPr lang="en-US" altLang="zh-CN" sz="3600"/>
            </a:br>
            <a:r>
              <a:rPr lang="zh-CN" altLang="en-US" sz="3600"/>
              <a:t>神经网络预测</a:t>
            </a:r>
            <a:r>
              <a:rPr lang="en-US" altLang="zh-CN" sz="3600"/>
              <a:t>-</a:t>
            </a:r>
            <a:r>
              <a:rPr lang="zh-CN" altLang="en-US" sz="3600"/>
              <a:t>期望最大化算法好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2493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3925-4258-1540-680D-9029EF30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33622" cy="1017309"/>
          </a:xfrm>
        </p:spPr>
        <p:txBody>
          <a:bodyPr/>
          <a:lstStyle/>
          <a:p>
            <a:r>
              <a:rPr lang="en-US" altLang="zh-CN" dirty="0"/>
              <a:t>Contribution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9E6E07-69C4-3C18-86B0-8F0C55136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650" y="4373810"/>
            <a:ext cx="3154536" cy="2352013"/>
          </a:xfrm>
        </p:spPr>
        <p:txBody>
          <a:bodyPr>
            <a:normAutofit/>
          </a:bodyPr>
          <a:lstStyle/>
          <a:p>
            <a:r>
              <a:rPr lang="zh-CN" altLang="en-US" sz="1400" dirty="0"/>
              <a:t>任辉：</a:t>
            </a:r>
            <a:r>
              <a:rPr lang="en-US" altLang="zh-CN" sz="1400" dirty="0"/>
              <a:t>further framework, </a:t>
            </a:r>
            <a:r>
              <a:rPr lang="en-US" altLang="zh-CN" sz="1400" dirty="0" err="1"/>
              <a:t>ApproximateQAgent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MCQAgent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ManualAgent</a:t>
            </a:r>
            <a:r>
              <a:rPr lang="en-US" altLang="zh-CN" sz="1400" dirty="0"/>
              <a:t>, argument command.</a:t>
            </a:r>
          </a:p>
          <a:p>
            <a:r>
              <a:rPr lang="zh-CN" altLang="en-US" sz="1400" dirty="0"/>
              <a:t>夏康杰：</a:t>
            </a:r>
            <a:r>
              <a:rPr lang="en-US" altLang="zh-CN" sz="1400" dirty="0"/>
              <a:t>base framework, </a:t>
            </a:r>
            <a:r>
              <a:rPr lang="en-US" altLang="zh-CN" sz="1400" dirty="0" err="1"/>
              <a:t>expectimaxAgent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alphaBetaAgent</a:t>
            </a:r>
            <a:r>
              <a:rPr lang="en-US" altLang="zh-CN" sz="1400" dirty="0"/>
              <a:t>, visualization, data excel, presentation PPT.</a:t>
            </a:r>
          </a:p>
          <a:p>
            <a:r>
              <a:rPr lang="zh-CN" altLang="en-US" sz="1400" dirty="0"/>
              <a:t>黄磊：</a:t>
            </a:r>
            <a:r>
              <a:rPr lang="en-US" altLang="zh-CN" sz="1400" dirty="0" err="1"/>
              <a:t>dynamicBayesNet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neuralNetworkPridiction</a:t>
            </a:r>
            <a:r>
              <a:rPr lang="en-US" altLang="zh-CN" sz="1400" dirty="0"/>
              <a:t> Agent, </a:t>
            </a:r>
            <a:r>
              <a:rPr lang="en-US" altLang="zh-CN" sz="1400" dirty="0" err="1"/>
              <a:t>multiThreading</a:t>
            </a:r>
            <a:r>
              <a:rPr lang="en-US" altLang="zh-CN" sz="1400" dirty="0"/>
              <a:t> test.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7C8E20-68C3-42DA-B8CB-8044282DBA1A}"/>
              </a:ext>
            </a:extLst>
          </p:cNvPr>
          <p:cNvSpPr txBox="1"/>
          <p:nvPr/>
        </p:nvSpPr>
        <p:spPr>
          <a:xfrm>
            <a:off x="879731" y="1564447"/>
            <a:ext cx="89619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Formal Modeling of Business 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Composition of prediction with perception and inference with </a:t>
            </a:r>
            <a:r>
              <a:rPr lang="en-US" altLang="zh-CN" dirty="0" err="1"/>
              <a:t>Expectimax</a:t>
            </a:r>
            <a:r>
              <a:rPr lang="en-US" altLang="zh-CN" dirty="0"/>
              <a:t>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Try and compare multiple AI methods under Business War setting.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00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2447F9-C116-8616-EBA7-81CF6CAB2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09600"/>
            <a:ext cx="7214353" cy="1330839"/>
          </a:xfrm>
        </p:spPr>
        <p:txBody>
          <a:bodyPr>
            <a:normAutofit/>
          </a:bodyPr>
          <a:lstStyle/>
          <a:p>
            <a:r>
              <a:rPr lang="en-US" altLang="zh-CN" dirty="0"/>
              <a:t>Market Model: Business War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C1FBAF-9533-59FA-6AD3-03AA6A105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7322"/>
            <a:ext cx="3427001" cy="390858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假设在一个地区中，有且仅有两家餐馆存在竞争关系，且服务质量相同。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这个地区有</a:t>
            </a:r>
            <a:r>
              <a:rPr lang="en-US" altLang="zh-CN" sz="2000" b="1" dirty="0"/>
              <a:t>N</a:t>
            </a:r>
            <a:r>
              <a:rPr lang="zh-CN" altLang="en-US" sz="2000" dirty="0"/>
              <a:t>个常客，每个顾客可以在两家餐馆中选一家吃饭。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现在餐馆</a:t>
            </a:r>
            <a:r>
              <a:rPr lang="en-US" altLang="zh-CN" sz="2000" dirty="0"/>
              <a:t>A</a:t>
            </a:r>
            <a:r>
              <a:rPr lang="zh-CN" altLang="en-US" sz="2000" dirty="0"/>
              <a:t>、</a:t>
            </a:r>
            <a:r>
              <a:rPr lang="en-US" altLang="zh-CN" sz="2000" dirty="0"/>
              <a:t>B</a:t>
            </a:r>
            <a:r>
              <a:rPr lang="zh-CN" altLang="en-US" sz="2000" dirty="0"/>
              <a:t>将通过价格战拉拢顾客，争夺市场，最大化自己的收益，同时预防破产。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739341-75AF-23BF-3929-F7489D6CC1F9}"/>
              </a:ext>
            </a:extLst>
          </p:cNvPr>
          <p:cNvGrpSpPr/>
          <p:nvPr/>
        </p:nvGrpSpPr>
        <p:grpSpPr>
          <a:xfrm>
            <a:off x="5445457" y="2137322"/>
            <a:ext cx="6155141" cy="2607096"/>
            <a:chOff x="6002215" y="2033954"/>
            <a:chExt cx="6054970" cy="2564667"/>
          </a:xfrm>
        </p:grpSpPr>
        <p:pic>
          <p:nvPicPr>
            <p:cNvPr id="5" name="图片 4" descr="图片包含 背景图案&#10;&#10;描述已自动生成">
              <a:extLst>
                <a:ext uri="{FF2B5EF4-FFF2-40B4-BE49-F238E27FC236}">
                  <a16:creationId xmlns:a16="http://schemas.microsoft.com/office/drawing/2014/main" id="{6B1E9AF5-2E40-056E-7DD6-F3A6D6F97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215" y="2033954"/>
              <a:ext cx="2564667" cy="2564667"/>
            </a:xfrm>
            <a:prstGeom prst="rect">
              <a:avLst/>
            </a:prstGeom>
          </p:spPr>
        </p:pic>
        <p:pic>
          <p:nvPicPr>
            <p:cNvPr id="1030" name="Picture 6" descr="肯德基- 维基百科，自由的百科全书">
              <a:extLst>
                <a:ext uri="{FF2B5EF4-FFF2-40B4-BE49-F238E27FC236}">
                  <a16:creationId xmlns:a16="http://schemas.microsoft.com/office/drawing/2014/main" id="{C68560B7-7BB6-6FEF-4AD0-39C508AEE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9478" y="2033954"/>
              <a:ext cx="2467707" cy="246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E9A475-0C72-7C1B-86DC-5905825DC604}"/>
                </a:ext>
              </a:extLst>
            </p:cNvPr>
            <p:cNvSpPr/>
            <p:nvPr/>
          </p:nvSpPr>
          <p:spPr>
            <a:xfrm>
              <a:off x="8635436" y="2967335"/>
              <a:ext cx="1005403" cy="923330"/>
            </a:xfrm>
            <a:prstGeom prst="rect">
              <a:avLst/>
            </a:prstGeom>
            <a:noFill/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 defTabSz="923544">
                <a:spcAft>
                  <a:spcPts val="600"/>
                </a:spcAft>
              </a:pPr>
              <a:r>
                <a:rPr lang="en-US" altLang="zh-CN" sz="5454" b="1" kern="1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+mn-lt"/>
                  <a:ea typeface="+mn-ea"/>
                  <a:cs typeface="+mn-cs"/>
                </a:rPr>
                <a:t>VS</a:t>
              </a:r>
              <a:endParaRPr lang="zh-CN" alt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E6FAD442-D167-5C82-FE36-0B88E766E96A}"/>
              </a:ext>
            </a:extLst>
          </p:cNvPr>
          <p:cNvSpPr txBox="1"/>
          <p:nvPr/>
        </p:nvSpPr>
        <p:spPr>
          <a:xfrm>
            <a:off x="9394310" y="640666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小组成员：任辉，夏康杰，黄磊</a:t>
            </a:r>
          </a:p>
        </p:txBody>
      </p:sp>
    </p:spTree>
    <p:extLst>
      <p:ext uri="{BB962C8B-B14F-4D97-AF65-F5344CB8AC3E}">
        <p14:creationId xmlns:p14="http://schemas.microsoft.com/office/powerpoint/2010/main" val="26059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3925-4258-1540-680D-9029EF30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Realization Importance: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1DBA0C-D37B-B73D-3854-686EE7F635D1}"/>
              </a:ext>
            </a:extLst>
          </p:cNvPr>
          <p:cNvSpPr txBox="1"/>
          <p:nvPr/>
        </p:nvSpPr>
        <p:spPr>
          <a:xfrm>
            <a:off x="1951950" y="2644170"/>
            <a:ext cx="7387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顾客倾向性每日降低</a:t>
            </a:r>
            <a:r>
              <a:rPr lang="en-US" altLang="zh-CN" sz="2400" dirty="0"/>
              <a:t>10%</a:t>
            </a:r>
            <a:r>
              <a:rPr lang="zh-CN" altLang="en-US" sz="2400" dirty="0"/>
              <a:t>（模拟遗忘性）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假设可以通过一些手段获得对方商家的经济情况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01715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77DB7E4-571A-FDA3-613E-12CFB39C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Video</a:t>
            </a:r>
            <a:endParaRPr lang="zh-CN" altLang="en-US" dirty="0"/>
          </a:p>
        </p:txBody>
      </p:sp>
      <p:pic>
        <p:nvPicPr>
          <p:cNvPr id="9" name="demo">
            <a:hlinkClick r:id="" action="ppaction://media"/>
            <a:extLst>
              <a:ext uri="{FF2B5EF4-FFF2-40B4-BE49-F238E27FC236}">
                <a16:creationId xmlns:a16="http://schemas.microsoft.com/office/drawing/2014/main" id="{5E96764F-DA46-5643-440E-F7B8A27D2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7424" y="1027906"/>
            <a:ext cx="6285481" cy="532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3925-4258-1540-680D-9029EF30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97"/>
            <a:ext cx="10515600" cy="930617"/>
          </a:xfrm>
        </p:spPr>
        <p:txBody>
          <a:bodyPr/>
          <a:lstStyle/>
          <a:p>
            <a:r>
              <a:rPr lang="en-US" altLang="zh-CN" dirty="0"/>
              <a:t>Comparison: </a:t>
            </a:r>
            <a:r>
              <a:rPr lang="en-US" altLang="zh-CN" dirty="0" err="1"/>
              <a:t>Expectimax</a:t>
            </a:r>
            <a:r>
              <a:rPr lang="en-US" altLang="zh-CN" dirty="0"/>
              <a:t> And </a:t>
            </a:r>
            <a:r>
              <a:rPr lang="en-US" altLang="zh-CN" dirty="0" err="1"/>
              <a:t>AlphaBeta</a:t>
            </a:r>
            <a:endParaRPr lang="zh-CN" altLang="en-US" dirty="0"/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8A07BD16-81FC-88B1-3911-FDF378D90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487645"/>
              </p:ext>
            </p:extLst>
          </p:nvPr>
        </p:nvGraphicFramePr>
        <p:xfrm>
          <a:off x="5266982" y="935460"/>
          <a:ext cx="6259996" cy="2666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F2E04899-FD30-4417-B46A-6629CB9A193D}"/>
              </a:ext>
            </a:extLst>
          </p:cNvPr>
          <p:cNvGrpSpPr/>
          <p:nvPr/>
        </p:nvGrpSpPr>
        <p:grpSpPr>
          <a:xfrm>
            <a:off x="484602" y="3352047"/>
            <a:ext cx="11042376" cy="2645750"/>
            <a:chOff x="574812" y="4053224"/>
            <a:chExt cx="11042376" cy="2645750"/>
          </a:xfrm>
        </p:grpSpPr>
        <p:graphicFrame>
          <p:nvGraphicFramePr>
            <p:cNvPr id="6" name="图表 5">
              <a:extLst>
                <a:ext uri="{FF2B5EF4-FFF2-40B4-BE49-F238E27FC236}">
                  <a16:creationId xmlns:a16="http://schemas.microsoft.com/office/drawing/2014/main" id="{DABD4B4C-6772-FF75-3F36-FC03F55ADF4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25136746"/>
                </p:ext>
              </p:extLst>
            </p:nvPr>
          </p:nvGraphicFramePr>
          <p:xfrm>
            <a:off x="5357192" y="4089251"/>
            <a:ext cx="6259996" cy="26097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图表 6">
              <a:extLst>
                <a:ext uri="{FF2B5EF4-FFF2-40B4-BE49-F238E27FC236}">
                  <a16:creationId xmlns:a16="http://schemas.microsoft.com/office/drawing/2014/main" id="{CD80A1C1-BFC9-572D-49DB-0C39F2CEF1E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01372156"/>
                </p:ext>
              </p:extLst>
            </p:nvPr>
          </p:nvGraphicFramePr>
          <p:xfrm>
            <a:off x="574812" y="4053224"/>
            <a:ext cx="4518992" cy="26457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2C0E9BA6-C39C-547A-4BB3-9954759C12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072728"/>
              </p:ext>
            </p:extLst>
          </p:nvPr>
        </p:nvGraphicFramePr>
        <p:xfrm>
          <a:off x="484602" y="956424"/>
          <a:ext cx="4518993" cy="264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92764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230E2-C174-46F7-8F23-80A1BF3E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788125" cy="795302"/>
          </a:xfrm>
        </p:spPr>
        <p:txBody>
          <a:bodyPr/>
          <a:lstStyle/>
          <a:p>
            <a:r>
              <a:rPr lang="zh-CN" altLang="en-US" dirty="0"/>
              <a:t>面对贪心出高价的对手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9DF076-368E-48E3-812E-C3C05C0F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" y="1413116"/>
            <a:ext cx="4029062" cy="30217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5F9F10-65E3-4BC6-A490-093D5208D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46" y="1395968"/>
            <a:ext cx="4182459" cy="3136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6D1E77-266B-43CF-9842-671FCBE02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924" y="1453492"/>
            <a:ext cx="4029062" cy="302179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A075442-2150-4902-AB27-8B5AE1EA5DD9}"/>
              </a:ext>
            </a:extLst>
          </p:cNvPr>
          <p:cNvSpPr/>
          <p:nvPr/>
        </p:nvSpPr>
        <p:spPr>
          <a:xfrm>
            <a:off x="1157972" y="4405670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K=1.6 (depth=1)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090000-45D8-4EFD-B140-B30434EFD910}"/>
              </a:ext>
            </a:extLst>
          </p:cNvPr>
          <p:cNvSpPr/>
          <p:nvPr/>
        </p:nvSpPr>
        <p:spPr>
          <a:xfrm>
            <a:off x="5045197" y="4465067"/>
            <a:ext cx="181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K=1.0 (depth=2)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2134E00-C713-40E7-B1EE-23646A2F2EEE}"/>
              </a:ext>
            </a:extLst>
          </p:cNvPr>
          <p:cNvSpPr/>
          <p:nvPr/>
        </p:nvSpPr>
        <p:spPr>
          <a:xfrm>
            <a:off x="8943512" y="4508864"/>
            <a:ext cx="181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K=0.6 (depth=3)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5FEF40E-545A-4F1B-A31F-478F6EDA3141}"/>
              </a:ext>
            </a:extLst>
          </p:cNvPr>
          <p:cNvSpPr txBox="1"/>
          <p:nvPr/>
        </p:nvSpPr>
        <p:spPr>
          <a:xfrm>
            <a:off x="746282" y="5318282"/>
            <a:ext cx="798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结论：我的出价越低，对手越快破产；表现为利用对方送来的客户创造优势</a:t>
            </a:r>
          </a:p>
        </p:txBody>
      </p:sp>
    </p:spTree>
    <p:extLst>
      <p:ext uri="{BB962C8B-B14F-4D97-AF65-F5344CB8AC3E}">
        <p14:creationId xmlns:p14="http://schemas.microsoft.com/office/powerpoint/2010/main" val="2822861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E951E-6A4F-43C5-8790-0E8DDA1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什么情况下能赚更多钱？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FF40FF-F72F-421E-9F19-7795E2688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47945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当对手出价偏高时，有更多的</a:t>
            </a:r>
            <a:r>
              <a:rPr lang="en-US" altLang="zh-CN" sz="2400" dirty="0"/>
              <a:t>”</a:t>
            </a:r>
            <a:r>
              <a:rPr lang="zh-CN" altLang="en-US" sz="2400" dirty="0"/>
              <a:t>优质客户</a:t>
            </a:r>
            <a:r>
              <a:rPr lang="en-US" altLang="zh-CN" sz="2400" dirty="0"/>
              <a:t>”(</a:t>
            </a:r>
            <a:r>
              <a:rPr lang="zh-CN" altLang="en-US" sz="2400" dirty="0"/>
              <a:t>对价格容忍度更高</a:t>
            </a:r>
            <a:r>
              <a:rPr lang="en-US" altLang="zh-CN" sz="2400" dirty="0"/>
              <a:t>)</a:t>
            </a:r>
            <a:r>
              <a:rPr lang="zh-CN" altLang="en-US" sz="2400" dirty="0"/>
              <a:t>，我能赚更多的钱。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当对手出价偏低时，我赚不到钱。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B4D8276E-EAAA-48C8-AB70-FB968423E1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6980395"/>
              </p:ext>
            </p:extLst>
          </p:nvPr>
        </p:nvGraphicFramePr>
        <p:xfrm>
          <a:off x="5353092" y="1690688"/>
          <a:ext cx="6259996" cy="260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8A19CC5C-A5EB-4202-80E2-E91FB71B8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11" y="4004292"/>
            <a:ext cx="3232984" cy="239445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0AFD779-262C-4303-A5AB-6DD92573F123}"/>
              </a:ext>
            </a:extLst>
          </p:cNvPr>
          <p:cNvSpPr txBox="1"/>
          <p:nvPr/>
        </p:nvSpPr>
        <p:spPr>
          <a:xfrm>
            <a:off x="5383889" y="4580201"/>
            <a:ext cx="3993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 </a:t>
            </a:r>
            <a:r>
              <a:rPr lang="en-US" altLang="zh-CN" dirty="0" err="1"/>
              <a:t>Expectimax</a:t>
            </a:r>
            <a:r>
              <a:rPr lang="en-US" altLang="zh-CN" dirty="0"/>
              <a:t> agent </a:t>
            </a:r>
            <a:r>
              <a:rPr lang="zh-CN" altLang="en-US" dirty="0"/>
              <a:t>的计算结果，当对手习惯给偏低价格时，最优策略是我也给出较低价格。最终呈现出争抢客户的情况。</a:t>
            </a:r>
            <a:endParaRPr lang="en-US" altLang="zh-CN" dirty="0"/>
          </a:p>
          <a:p>
            <a:r>
              <a:rPr lang="zh-CN" altLang="en-US" dirty="0"/>
              <a:t>因此我也赚不到钱。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FCC8869-FC85-44F8-A3F9-BC05F0287073}"/>
              </a:ext>
            </a:extLst>
          </p:cNvPr>
          <p:cNvSpPr/>
          <p:nvPr/>
        </p:nvSpPr>
        <p:spPr>
          <a:xfrm>
            <a:off x="6101829" y="5875654"/>
            <a:ext cx="59500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合作</a:t>
            </a:r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才能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“共赢” 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439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00496F5-EF25-41EB-9E2B-96AAD2C40C28}"/>
              </a:ext>
            </a:extLst>
          </p:cNvPr>
          <p:cNvSpPr/>
          <p:nvPr/>
        </p:nvSpPr>
        <p:spPr>
          <a:xfrm>
            <a:off x="9820796" y="398430"/>
            <a:ext cx="676574" cy="5474099"/>
          </a:xfrm>
          <a:prstGeom prst="rect">
            <a:avLst/>
          </a:prstGeom>
          <a:noFill/>
          <a:ln w="28575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2B6258-7415-4FA7-824C-FE7878C95345}"/>
              </a:ext>
            </a:extLst>
          </p:cNvPr>
          <p:cNvSpPr/>
          <p:nvPr/>
        </p:nvSpPr>
        <p:spPr>
          <a:xfrm>
            <a:off x="10625630" y="398430"/>
            <a:ext cx="676574" cy="54740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DFF84228-1442-497B-846A-DC9EAEAFE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108597"/>
              </p:ext>
            </p:extLst>
          </p:nvPr>
        </p:nvGraphicFramePr>
        <p:xfrm>
          <a:off x="8681320" y="436530"/>
          <a:ext cx="2955526" cy="199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9BF2AF3-D18B-4554-8EF0-36F032EC2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695949"/>
              </p:ext>
            </p:extLst>
          </p:nvPr>
        </p:nvGraphicFramePr>
        <p:xfrm>
          <a:off x="8582908" y="2259292"/>
          <a:ext cx="3324967" cy="199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5ED7972B-4C84-4C44-B8E1-A7310030C5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998489"/>
              </p:ext>
            </p:extLst>
          </p:nvPr>
        </p:nvGraphicFramePr>
        <p:xfrm>
          <a:off x="8582907" y="4163388"/>
          <a:ext cx="3324967" cy="1994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标题 1">
            <a:extLst>
              <a:ext uri="{FF2B5EF4-FFF2-40B4-BE49-F238E27FC236}">
                <a16:creationId xmlns:a16="http://schemas.microsoft.com/office/drawing/2014/main" id="{7D46B2A5-9394-4A72-89B3-46C34E8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71" y="129993"/>
            <a:ext cx="7422137" cy="1325563"/>
          </a:xfrm>
        </p:spPr>
        <p:txBody>
          <a:bodyPr>
            <a:normAutofit/>
          </a:bodyPr>
          <a:lstStyle/>
          <a:p>
            <a:r>
              <a:rPr lang="zh-CN" altLang="en-US" sz="3600" b="1" dirty="0"/>
              <a:t>不知道</a:t>
            </a:r>
            <a:r>
              <a:rPr lang="zh-CN" altLang="en-US" sz="3600" dirty="0"/>
              <a:t>对手策略，什么方法最好？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3CE538-A9B6-4BEC-9FAB-3C1070E52E06}"/>
              </a:ext>
            </a:extLst>
          </p:cNvPr>
          <p:cNvSpPr txBox="1"/>
          <p:nvPr/>
        </p:nvSpPr>
        <p:spPr>
          <a:xfrm>
            <a:off x="650047" y="1560114"/>
            <a:ext cx="5230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结论：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神经网络预测</a:t>
            </a:r>
            <a:r>
              <a:rPr lang="en-US" altLang="zh-CN" dirty="0"/>
              <a:t>-</a:t>
            </a:r>
            <a:r>
              <a:rPr lang="zh-CN" altLang="en-US" dirty="0"/>
              <a:t>期望最大化算法</a:t>
            </a:r>
            <a:r>
              <a:rPr lang="zh-CN" altLang="en-US" b="1" dirty="0"/>
              <a:t>最好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随机先验</a:t>
            </a:r>
            <a:r>
              <a:rPr lang="en-US" altLang="zh-CN" dirty="0"/>
              <a:t>-</a:t>
            </a:r>
            <a:r>
              <a:rPr lang="zh-CN" altLang="en-US" dirty="0"/>
              <a:t>期望最大化算法</a:t>
            </a:r>
            <a:r>
              <a:rPr lang="zh-CN" altLang="en-US" b="1" dirty="0"/>
              <a:t>其次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Reinforcement Q-</a:t>
            </a:r>
            <a:r>
              <a:rPr lang="en-US" altLang="zh-CN" dirty="0" err="1"/>
              <a:t>Leanring</a:t>
            </a:r>
            <a:r>
              <a:rPr lang="en-US" altLang="zh-CN" dirty="0"/>
              <a:t> </a:t>
            </a:r>
            <a:r>
              <a:rPr lang="zh-CN" altLang="en-US" dirty="0"/>
              <a:t>表现</a:t>
            </a:r>
            <a:r>
              <a:rPr lang="zh-CN" altLang="en-US" b="1" dirty="0"/>
              <a:t>不佳</a:t>
            </a:r>
            <a:r>
              <a:rPr lang="zh-CN" altLang="en-US" dirty="0"/>
              <a:t>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C05933-E397-4BA7-BD3F-AB5F937E32FE}"/>
              </a:ext>
            </a:extLst>
          </p:cNvPr>
          <p:cNvSpPr txBox="1"/>
          <p:nvPr/>
        </p:nvSpPr>
        <p:spPr>
          <a:xfrm>
            <a:off x="521787" y="3226402"/>
            <a:ext cx="55742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Q-learning </a:t>
            </a:r>
            <a:r>
              <a:rPr lang="zh-CN" altLang="en-US" dirty="0"/>
              <a:t>不佳原因：</a:t>
            </a:r>
            <a:endParaRPr lang="en-US" altLang="zh-CN" dirty="0"/>
          </a:p>
          <a:p>
            <a:r>
              <a:rPr lang="en-US" altLang="zh-CN" dirty="0"/>
              <a:t>Q-learning </a:t>
            </a:r>
            <a:r>
              <a:rPr lang="zh-CN" altLang="en-US" dirty="0"/>
              <a:t>需要 </a:t>
            </a:r>
            <a:r>
              <a:rPr lang="en-US" altLang="zh-CN" dirty="0"/>
              <a:t>discount &lt; 1 </a:t>
            </a:r>
            <a:r>
              <a:rPr lang="zh-CN" altLang="en-US" dirty="0"/>
              <a:t>保证</a:t>
            </a:r>
            <a:r>
              <a:rPr lang="en-US" altLang="zh-CN" dirty="0"/>
              <a:t>Q</a:t>
            </a:r>
            <a:r>
              <a:rPr lang="zh-CN" altLang="en-US" dirty="0"/>
              <a:t>值收敛，不符合我们的问题设定。</a:t>
            </a:r>
            <a:endParaRPr lang="en-US" altLang="zh-CN" dirty="0"/>
          </a:p>
          <a:p>
            <a:r>
              <a:rPr lang="zh-CN" altLang="en-US" dirty="0"/>
              <a:t>尝试：蒙特卡洛强化学习：</a:t>
            </a:r>
            <a:r>
              <a:rPr lang="en-US" altLang="zh-CN" dirty="0"/>
              <a:t>discount</a:t>
            </a:r>
            <a:r>
              <a:rPr lang="zh-CN" altLang="en-US" dirty="0"/>
              <a:t>可以为</a:t>
            </a:r>
            <a:r>
              <a:rPr lang="en-US" altLang="zh-CN" dirty="0"/>
              <a:t>1</a:t>
            </a:r>
            <a:r>
              <a:rPr lang="zh-CN" altLang="en-US" dirty="0"/>
              <a:t>，但无法使用特征提取近似</a:t>
            </a:r>
            <a:r>
              <a:rPr lang="en-US" altLang="zh-CN" dirty="0"/>
              <a:t>Q</a:t>
            </a:r>
            <a:r>
              <a:rPr lang="zh-CN" altLang="en-US" dirty="0"/>
              <a:t>值，收敛困难。（</a:t>
            </a:r>
            <a:r>
              <a:rPr lang="en-US" altLang="zh-CN" dirty="0"/>
              <a:t>50</a:t>
            </a:r>
            <a:r>
              <a:rPr lang="zh-CN" altLang="en-US" dirty="0"/>
              <a:t>万次训练仍未收敛）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61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3925-4258-1540-680D-9029EF30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42" y="259761"/>
            <a:ext cx="10515600" cy="997304"/>
          </a:xfrm>
        </p:spPr>
        <p:txBody>
          <a:bodyPr>
            <a:normAutofit fontScale="90000"/>
          </a:bodyPr>
          <a:lstStyle/>
          <a:p>
            <a:r>
              <a:rPr lang="zh-CN" altLang="en-US" sz="3600" b="1" dirty="0"/>
              <a:t>不知道</a:t>
            </a:r>
            <a:r>
              <a:rPr lang="zh-CN" altLang="en-US" sz="3600" dirty="0"/>
              <a:t>对手策略</a:t>
            </a:r>
            <a:br>
              <a:rPr lang="en-US" altLang="zh-CN" sz="3600" dirty="0"/>
            </a:br>
            <a:r>
              <a:rPr lang="zh-CN" altLang="en-US" sz="3600" dirty="0"/>
              <a:t>神经网络预测</a:t>
            </a:r>
            <a:r>
              <a:rPr lang="en-US" altLang="zh-CN" sz="3600" dirty="0"/>
              <a:t>-</a:t>
            </a:r>
            <a:r>
              <a:rPr lang="zh-CN" altLang="en-US" sz="3600" dirty="0"/>
              <a:t>期望最大化算法表现好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1F5AB0-8B6C-0D5D-FF8F-341C62C2FD31}"/>
              </a:ext>
            </a:extLst>
          </p:cNvPr>
          <p:cNvSpPr txBox="1"/>
          <p:nvPr/>
        </p:nvSpPr>
        <p:spPr>
          <a:xfrm>
            <a:off x="619712" y="4546490"/>
            <a:ext cx="4049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evalFunc</a:t>
            </a:r>
            <a:r>
              <a:rPr lang="en-US" altLang="zh-CN" dirty="0"/>
              <a:t> = </a:t>
            </a:r>
            <a:r>
              <a:rPr lang="en-US" altLang="zh-CN" b="1" dirty="0"/>
              <a:t>scoreEvaluationFunction2</a:t>
            </a:r>
            <a:endParaRPr lang="en-US" altLang="zh-CN" dirty="0"/>
          </a:p>
          <a:p>
            <a:r>
              <a:rPr lang="en-US" altLang="zh-CN" dirty="0"/>
              <a:t>Belief = </a:t>
            </a:r>
            <a:r>
              <a:rPr lang="en-US" altLang="zh-CN" b="1" dirty="0"/>
              <a:t>random</a:t>
            </a:r>
          </a:p>
          <a:p>
            <a:r>
              <a:rPr lang="en-US" altLang="zh-CN" dirty="0" err="1"/>
              <a:t>SellerAgent</a:t>
            </a:r>
            <a:r>
              <a:rPr lang="en-US" altLang="zh-CN" dirty="0"/>
              <a:t> = </a:t>
            </a:r>
            <a:r>
              <a:rPr lang="en-US" altLang="zh-CN" b="1" dirty="0" err="1"/>
              <a:t>GreedySellerHigh</a:t>
            </a:r>
            <a:endParaRPr lang="en-US" altLang="zh-CN" b="1" dirty="0"/>
          </a:p>
          <a:p>
            <a:r>
              <a:rPr lang="en-US" altLang="zh-CN" dirty="0"/>
              <a:t>Depth = </a:t>
            </a:r>
            <a:r>
              <a:rPr lang="en-US" altLang="zh-CN" b="1" dirty="0"/>
              <a:t>2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346363-8F5A-DD13-AEC1-AF3302048F51}"/>
              </a:ext>
            </a:extLst>
          </p:cNvPr>
          <p:cNvSpPr txBox="1"/>
          <p:nvPr/>
        </p:nvSpPr>
        <p:spPr>
          <a:xfrm>
            <a:off x="7343153" y="4542536"/>
            <a:ext cx="416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evalFunc</a:t>
            </a:r>
            <a:r>
              <a:rPr lang="en-US" altLang="zh-CN" dirty="0"/>
              <a:t> = </a:t>
            </a:r>
            <a:r>
              <a:rPr lang="en-US" altLang="zh-CN" b="1" dirty="0"/>
              <a:t>scoreEvaluationFunction2</a:t>
            </a:r>
            <a:endParaRPr lang="en-US" altLang="zh-CN" dirty="0"/>
          </a:p>
          <a:p>
            <a:r>
              <a:rPr lang="en-US" altLang="zh-CN" dirty="0"/>
              <a:t>Belief = </a:t>
            </a:r>
            <a:r>
              <a:rPr lang="en-US" altLang="zh-CN" b="1" dirty="0" err="1"/>
              <a:t>neuralPredictSeller</a:t>
            </a:r>
            <a:endParaRPr lang="en-US" altLang="zh-CN" b="1" dirty="0"/>
          </a:p>
          <a:p>
            <a:r>
              <a:rPr lang="en-US" altLang="zh-CN" dirty="0" err="1"/>
              <a:t>SellerAgent</a:t>
            </a:r>
            <a:r>
              <a:rPr lang="en-US" altLang="zh-CN" dirty="0"/>
              <a:t> = </a:t>
            </a:r>
            <a:r>
              <a:rPr lang="en-US" altLang="zh-CN" b="1" dirty="0" err="1"/>
              <a:t>GreedySellerHigh</a:t>
            </a:r>
            <a:endParaRPr lang="en-US" altLang="zh-CN" b="1" dirty="0"/>
          </a:p>
          <a:p>
            <a:r>
              <a:rPr lang="en-US" altLang="zh-CN" dirty="0"/>
              <a:t>Depth = </a:t>
            </a:r>
            <a:r>
              <a:rPr lang="en-US" altLang="zh-CN" b="1" dirty="0"/>
              <a:t>2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59A82FB8-3969-4B37-B94E-B8331D44164C}"/>
              </a:ext>
            </a:extLst>
          </p:cNvPr>
          <p:cNvSpPr/>
          <p:nvPr/>
        </p:nvSpPr>
        <p:spPr>
          <a:xfrm>
            <a:off x="4856071" y="2929547"/>
            <a:ext cx="2199543" cy="715053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6D5752-D3CA-4A9C-BCC9-E7DCB7F3A4B0}"/>
              </a:ext>
            </a:extLst>
          </p:cNvPr>
          <p:cNvSpPr/>
          <p:nvPr/>
        </p:nvSpPr>
        <p:spPr>
          <a:xfrm>
            <a:off x="4508479" y="2004250"/>
            <a:ext cx="308930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Simply</a:t>
            </a:r>
          </a:p>
          <a:p>
            <a:pPr algn="ctr"/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3-layer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perceptron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175E0A-4D9E-439B-BFF3-B37FE1C7387A}"/>
              </a:ext>
            </a:extLst>
          </p:cNvPr>
          <p:cNvSpPr/>
          <p:nvPr/>
        </p:nvSpPr>
        <p:spPr>
          <a:xfrm>
            <a:off x="8125592" y="2101820"/>
            <a:ext cx="429032" cy="69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274830B-A8E4-45A5-9E45-5E7BD62F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84" y="1057467"/>
            <a:ext cx="4406036" cy="33448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A8EC41C-25AD-4967-A962-269D5DD9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42" y="1482108"/>
            <a:ext cx="3947844" cy="29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54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487</Words>
  <Application>Microsoft Office PowerPoint</Application>
  <PresentationFormat>宽屏</PresentationFormat>
  <Paragraphs>67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Final Presentation﻿ PPT</vt:lpstr>
      <vt:lpstr>Market Model: Business War</vt:lpstr>
      <vt:lpstr>Realization Importance:</vt:lpstr>
      <vt:lpstr>Demo Video</vt:lpstr>
      <vt:lpstr>Comparison: Expectimax And AlphaBeta</vt:lpstr>
      <vt:lpstr>面对贪心出高价的对手</vt:lpstr>
      <vt:lpstr>什么情况下能赚更多钱？</vt:lpstr>
      <vt:lpstr>不知道对手策略，什么方法最好？</vt:lpstr>
      <vt:lpstr>不知道对手策略 神经网络预测-期望最大化算法表现好</vt:lpstr>
      <vt:lpstr>PowerPoint 演示文稿</vt:lpstr>
      <vt:lpstr>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Presentation﻿ PPT</dc:title>
  <dc:creator>康杰 夏</dc:creator>
  <cp:lastModifiedBy>foo</cp:lastModifiedBy>
  <cp:revision>179</cp:revision>
  <dcterms:created xsi:type="dcterms:W3CDTF">2023-05-21T04:36:17Z</dcterms:created>
  <dcterms:modified xsi:type="dcterms:W3CDTF">2023-05-21T19:14:38Z</dcterms:modified>
</cp:coreProperties>
</file>